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2" r:id="rId4"/>
    <p:sldId id="299" r:id="rId5"/>
    <p:sldId id="328" r:id="rId6"/>
    <p:sldId id="334" r:id="rId7"/>
    <p:sldId id="309" r:id="rId8"/>
    <p:sldId id="324" r:id="rId9"/>
    <p:sldId id="316" r:id="rId10"/>
    <p:sldId id="332" r:id="rId11"/>
    <p:sldId id="300" r:id="rId12"/>
    <p:sldId id="333" r:id="rId13"/>
    <p:sldId id="305" r:id="rId14"/>
    <p:sldId id="304" r:id="rId15"/>
    <p:sldId id="274" r:id="rId16"/>
    <p:sldId id="336" r:id="rId17"/>
    <p:sldId id="335" r:id="rId18"/>
    <p:sldId id="326" r:id="rId19"/>
    <p:sldId id="337" r:id="rId20"/>
    <p:sldId id="321" r:id="rId21"/>
    <p:sldId id="313" r:id="rId22"/>
    <p:sldId id="317" r:id="rId23"/>
    <p:sldId id="267" r:id="rId24"/>
    <p:sldId id="323" r:id="rId25"/>
    <p:sldId id="279" r:id="rId26"/>
    <p:sldId id="284" r:id="rId27"/>
    <p:sldId id="329" r:id="rId28"/>
    <p:sldId id="280" r:id="rId29"/>
    <p:sldId id="282" r:id="rId30"/>
    <p:sldId id="283" r:id="rId3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F6C73F-7048-40DD-BDC6-862E41ED578B}">
          <p14:sldIdLst>
            <p14:sldId id="256"/>
            <p14:sldId id="257"/>
            <p14:sldId id="302"/>
            <p14:sldId id="299"/>
            <p14:sldId id="328"/>
            <p14:sldId id="334"/>
            <p14:sldId id="309"/>
            <p14:sldId id="324"/>
            <p14:sldId id="316"/>
            <p14:sldId id="332"/>
            <p14:sldId id="300"/>
            <p14:sldId id="333"/>
            <p14:sldId id="305"/>
            <p14:sldId id="304"/>
          </p14:sldIdLst>
        </p14:section>
        <p14:section name="Solutions" id="{9A62C72E-3A5C-4038-AB7E-D6BB75ABEC12}">
          <p14:sldIdLst>
            <p14:sldId id="274"/>
            <p14:sldId id="336"/>
            <p14:sldId id="335"/>
            <p14:sldId id="326"/>
            <p14:sldId id="337"/>
            <p14:sldId id="321"/>
            <p14:sldId id="313"/>
            <p14:sldId id="317"/>
            <p14:sldId id="267"/>
          </p14:sldIdLst>
        </p14:section>
        <p14:section name="Results" id="{F51092A9-E47E-42A9-98F6-3807A3C586A5}">
          <p14:sldIdLst/>
        </p14:section>
        <p14:section name="Results speedup" id="{55723C0D-587C-4894-A148-47EEAE3D5BDA}">
          <p14:sldIdLst>
            <p14:sldId id="323"/>
            <p14:sldId id="279"/>
            <p14:sldId id="284"/>
          </p14:sldIdLst>
        </p14:section>
        <p14:section name="Conclusion" id="{EC563609-04A5-45C2-B776-2887B0FD57D6}">
          <p14:sldIdLst>
            <p14:sldId id="329"/>
            <p14:sldId id="280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D8C0-418F-40C6-883D-79B0249F0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58484-A66F-4103-8B34-B26B7E184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5E3DB-7BB2-482C-B927-0E5ABB327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68DC9-DA69-46E8-8C22-A1766955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15DB9-B3A1-48B4-8FD2-C04961B3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0625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F9F2-CB85-4B9C-8A26-49D08066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BD4CC-830B-47C2-B683-1768C05AA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DAC6B-A3F1-4A3B-A0E2-F10704FEE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E0A99-2321-4833-AD83-C0110175C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4B7C1-F3BC-4528-91D7-48954A55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342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CE5BD-E4C4-418C-8E92-426C247652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72BFC-9DDD-40DD-984E-1C996FEBA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9E149-41A5-4CE9-8BB1-A24B83684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54E5A-E406-47BC-ADC5-6DBD8289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80C6C-C7B0-4509-95F2-37ADFB34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96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D7AC-8884-45DA-87D1-D7A7F708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9E9A4-FE21-4B9C-B67D-7E3B58921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0EBA-4932-43AF-A32A-71DCC8DB9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3D1A4-4AE6-40D6-AB18-6F331E562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84D08-DDB0-4E17-9D4C-EBF16773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4235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86BE-AFC2-4E73-A0FB-86AAE88C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63714-CEC2-47BA-AE89-DB4D4D2FA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7C0A9-86DC-40F2-A43C-A929CFC5E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84C01-6ECC-4592-837F-EA5B32E7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52A7D-85B9-4969-A8BA-C13EB8B1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8799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E430-68DB-4213-BD90-01B9EECC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79D54-F24F-476A-91B2-111EE53A8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ADC70-63D8-446F-B37A-F61AA26D1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FD510-E171-4EEF-9F0D-61CFB8DB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6D9D0-F6D1-4073-ABC5-82BBB04C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9EDAE-4407-4276-870E-7FD21CB8A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8382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246C7-D0A4-4643-91E3-C1A5300C6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2EA33-8CBB-4B9F-8B45-461BFAE8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835D9-4B05-4A2D-8731-147F9F5A7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0E04F-654C-4875-8CDF-1BB297225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24636-E988-4645-8166-9EDED3B6E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8FB0A-7B2C-4254-BC36-7E5C1F09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41B44-560D-4E07-9A5E-BFFC8ADF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18EAD-FC65-435C-AA3D-66C92EB0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513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636B-0ED2-49D4-AEBE-7181FE8F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93D76-D447-430F-A8FE-2942D8F6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A6100C-61C2-41B8-AE53-1BC1852C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662D5-D875-481B-BB55-D1BFC881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625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EEE6E-B5A8-48A8-8901-B4EE39C9D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3293B-2625-4BB4-8BAE-AAFF6E2DD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D88A9-5E16-465D-9903-6AA5ACE4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52825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B98C-F6C4-4DD1-8436-D929B08B3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781C-1ACC-4CF7-A63B-4A7092DD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E65F4-B9E2-4B9E-AA31-4B9D96F47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407A6-7212-4A8B-BE10-8FA301B46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514C1-D0BD-4B3B-AEC7-96734302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615EC-9BBB-4F5D-9967-EDA4D24D9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9161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24969-73FF-40AE-A3FC-656F5D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D2523-5A28-4535-B43D-186E3C6D7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558A5-08D5-4944-A382-C461B00D8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CAE56-5E62-452A-A38E-86989A2A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27B1A-EA7D-4B9E-AA1C-F62403F2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B331D-604A-4097-9C20-9B323E80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5615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5CB91-F3BF-407C-9E1A-3FD7AB7D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D9D52-4CC0-47D8-8A23-E2440EBEE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1A267-1515-44F3-B653-A279A7A87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BBA8B-8F30-4F9E-92F1-90BBE97B9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90866-355A-4A9F-AB08-49F0A4C6E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156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0363083D-92FC-4EC4-9F2C-4A37C8D37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5017" r="4740" b="5017"/>
          <a:stretch/>
        </p:blipFill>
        <p:spPr>
          <a:xfrm>
            <a:off x="292100" y="1249668"/>
            <a:ext cx="5631180" cy="5584654"/>
          </a:xfrm>
          <a:prstGeom prst="rect">
            <a:avLst/>
          </a:prstGeom>
        </p:spPr>
      </p:pic>
      <p:pic>
        <p:nvPicPr>
          <p:cNvPr id="7" name="Picture 6" descr="A picture containing photo, ball, man, swinging&#10;&#10;Description automatically generated">
            <a:extLst>
              <a:ext uri="{FF2B5EF4-FFF2-40B4-BE49-F238E27FC236}">
                <a16:creationId xmlns:a16="http://schemas.microsoft.com/office/drawing/2014/main" id="{6479AA06-F2EA-4E93-972B-5F5F48B78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" t="5017" r="5386" b="5017"/>
          <a:stretch/>
        </p:blipFill>
        <p:spPr>
          <a:xfrm>
            <a:off x="6237254" y="1243317"/>
            <a:ext cx="5582688" cy="5584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C224F7-A402-41D2-8CCB-C15B99CC3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Towards distributed image reconstruction for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radio interferometers</a:t>
            </a:r>
            <a:endParaRPr lang="en-CH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AE817-0E87-44DB-8A34-5316E141CF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064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84F2-61AC-46DB-A48D-D8296AC3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Serial Coordinate Descent</a:t>
            </a:r>
            <a:endParaRPr lang="en-CH" dirty="0"/>
          </a:p>
        </p:txBody>
      </p:sp>
      <p:pic>
        <p:nvPicPr>
          <p:cNvPr id="5" name="Content Placeholder 4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D3F6345C-0D3F-4B13-9539-27C5EE3A4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4" y="2215352"/>
            <a:ext cx="3657607" cy="3657607"/>
          </a:xfrm>
        </p:spPr>
      </p:pic>
      <p:pic>
        <p:nvPicPr>
          <p:cNvPr id="9" name="Picture 8" descr="A star in the background&#10;&#10;Description automatically generated">
            <a:extLst>
              <a:ext uri="{FF2B5EF4-FFF2-40B4-BE49-F238E27FC236}">
                <a16:creationId xmlns:a16="http://schemas.microsoft.com/office/drawing/2014/main" id="{4AFB791B-FB3B-4F97-BAA9-DE6E651BA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2350182"/>
            <a:ext cx="3388528" cy="3388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933C60-E332-4761-84F6-A87CABA2D1E3}"/>
              </a:ext>
            </a:extLst>
          </p:cNvPr>
          <p:cNvSpPr txBox="1"/>
          <p:nvPr/>
        </p:nvSpPr>
        <p:spPr>
          <a:xfrm>
            <a:off x="1695833" y="1984519"/>
            <a:ext cx="162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Dirty Image</a:t>
            </a:r>
            <a:endParaRPr lang="en-CH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1F42-A72E-4979-9487-0EBE2151234F}"/>
              </a:ext>
            </a:extLst>
          </p:cNvPr>
          <p:cNvSpPr txBox="1"/>
          <p:nvPr/>
        </p:nvSpPr>
        <p:spPr>
          <a:xfrm>
            <a:off x="8767171" y="1984519"/>
            <a:ext cx="1829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Model Image</a:t>
            </a:r>
            <a:endParaRPr lang="en-CH" sz="2400" dirty="0"/>
          </a:p>
        </p:txBody>
      </p:sp>
      <p:pic>
        <p:nvPicPr>
          <p:cNvPr id="11" name="Content Placeholder 6" descr="A picture containing star&#10;&#10;Description automatically generated">
            <a:extLst>
              <a:ext uri="{FF2B5EF4-FFF2-40B4-BE49-F238E27FC236}">
                <a16:creationId xmlns:a16="http://schemas.microsoft.com/office/drawing/2014/main" id="{FD663EC1-9A2B-4329-8A6E-2CE1DF5FF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37" y="2213233"/>
            <a:ext cx="3659724" cy="3659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8A3671-BB25-42B4-A0BF-8383A246F133}"/>
              </a:ext>
            </a:extLst>
          </p:cNvPr>
          <p:cNvSpPr txBox="1"/>
          <p:nvPr/>
        </p:nvSpPr>
        <p:spPr>
          <a:xfrm>
            <a:off x="5065320" y="1982398"/>
            <a:ext cx="1916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Gradient Map</a:t>
            </a:r>
            <a:endParaRPr lang="en-CH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24D958-A1F0-4723-921C-122B086C7372}"/>
              </a:ext>
            </a:extLst>
          </p:cNvPr>
          <p:cNvSpPr/>
          <p:nvPr/>
        </p:nvSpPr>
        <p:spPr>
          <a:xfrm>
            <a:off x="5912425" y="4076595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2E5F14-8D3F-4DBA-83BA-153D8A8084FB}"/>
              </a:ext>
            </a:extLst>
          </p:cNvPr>
          <p:cNvSpPr/>
          <p:nvPr/>
        </p:nvSpPr>
        <p:spPr>
          <a:xfrm>
            <a:off x="2353779" y="4043095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90079-E26D-4D52-8092-4F4B94800ACF}"/>
              </a:ext>
            </a:extLst>
          </p:cNvPr>
          <p:cNvSpPr/>
          <p:nvPr/>
        </p:nvSpPr>
        <p:spPr>
          <a:xfrm>
            <a:off x="9465258" y="4040295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799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1B16-4824-4B39-AA98-789C66E0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Coordinate Descent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B2DC02-0910-4161-B42C-3BE5083E2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68" y="1690688"/>
            <a:ext cx="4351338" cy="4351338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3CF2D621-EC0F-4A29-85F2-A6BD53319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2272"/>
            <a:ext cx="4349754" cy="4349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D87972-E255-4B79-9699-D67BF6D22721}"/>
              </a:ext>
            </a:extLst>
          </p:cNvPr>
          <p:cNvSpPr txBox="1"/>
          <p:nvPr/>
        </p:nvSpPr>
        <p:spPr>
          <a:xfrm>
            <a:off x="2484858" y="1459855"/>
            <a:ext cx="1916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Gradient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8610A-4C4C-484E-98A6-D964B61AB199}"/>
              </a:ext>
            </a:extLst>
          </p:cNvPr>
          <p:cNvSpPr txBox="1"/>
          <p:nvPr/>
        </p:nvSpPr>
        <p:spPr>
          <a:xfrm>
            <a:off x="7355883" y="1492504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</a:p>
        </p:txBody>
      </p:sp>
    </p:spTree>
    <p:extLst>
      <p:ext uri="{BB962C8B-B14F-4D97-AF65-F5344CB8AC3E}">
        <p14:creationId xmlns:p14="http://schemas.microsoft.com/office/powerpoint/2010/main" val="44064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D5D5E-1D3F-46E2-AC88-BFDF7B42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CD with approx. PSF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DF6F5-102E-4C46-8948-79852112B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CCE9EB-B61E-42A7-B0BD-09507B59D760}"/>
                  </a:ext>
                </a:extLst>
              </p:cNvPr>
              <p:cNvSpPr txBox="1"/>
              <p:nvPr/>
            </p:nvSpPr>
            <p:spPr>
              <a:xfrm>
                <a:off x="3640879" y="2005600"/>
                <a:ext cx="93784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CH" sz="80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CCE9EB-B61E-42A7-B0BD-09507B59D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879" y="2005600"/>
                <a:ext cx="937847" cy="1323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4" descr="A close up of a screen&#10;&#10;Description automatically generated">
            <a:extLst>
              <a:ext uri="{FF2B5EF4-FFF2-40B4-BE49-F238E27FC236}">
                <a16:creationId xmlns:a16="http://schemas.microsoft.com/office/drawing/2014/main" id="{B4290A5F-1506-45B1-A145-0BD2E540D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3" t="27260" r="27491" b="27260"/>
          <a:stretch/>
        </p:blipFill>
        <p:spPr>
          <a:xfrm>
            <a:off x="5324475" y="4794530"/>
            <a:ext cx="1322728" cy="1323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87E13-9E05-4CB4-8B4C-07628A83B736}"/>
              </a:ext>
            </a:extLst>
          </p:cNvPr>
          <p:cNvSpPr txBox="1"/>
          <p:nvPr/>
        </p:nvSpPr>
        <p:spPr>
          <a:xfrm>
            <a:off x="7624106" y="2053540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=</a:t>
            </a:r>
            <a:endParaRPr lang="en-CH" sz="8000" dirty="0"/>
          </a:p>
        </p:txBody>
      </p:sp>
      <p:pic>
        <p:nvPicPr>
          <p:cNvPr id="10" name="Content Placeholder 4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2DFC7534-8B60-4614-B2B6-27B799F2C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5" y="1246042"/>
            <a:ext cx="2909915" cy="2909915"/>
          </a:xfrm>
          <a:prstGeom prst="rect">
            <a:avLst/>
          </a:prstGeom>
        </p:spPr>
      </p:pic>
      <p:pic>
        <p:nvPicPr>
          <p:cNvPr id="11" name="Content Placeholder 6" descr="A picture containing star&#10;&#10;Description automatically generated">
            <a:extLst>
              <a:ext uri="{FF2B5EF4-FFF2-40B4-BE49-F238E27FC236}">
                <a16:creationId xmlns:a16="http://schemas.microsoft.com/office/drawing/2014/main" id="{C0791E1C-C908-4A0A-827D-CF7813B3D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879" y="1246042"/>
            <a:ext cx="2911599" cy="2911599"/>
          </a:xfrm>
          <a:prstGeom prst="rect">
            <a:avLst/>
          </a:prstGeom>
        </p:spPr>
      </p:pic>
      <p:pic>
        <p:nvPicPr>
          <p:cNvPr id="12" name="Picture 11" descr="A picture containing sitting, star, green, apple&#10;&#10;Description automatically generated">
            <a:extLst>
              <a:ext uri="{FF2B5EF4-FFF2-40B4-BE49-F238E27FC236}">
                <a16:creationId xmlns:a16="http://schemas.microsoft.com/office/drawing/2014/main" id="{509D4D8B-6F61-4DF6-BB9A-6320C56A1D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3361" y="1214707"/>
            <a:ext cx="2909915" cy="290991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2851D9-C446-48B0-8DA2-96AF6D36D8F3}"/>
                  </a:ext>
                </a:extLst>
              </p:cNvPr>
              <p:cNvSpPr txBox="1"/>
              <p:nvPr/>
            </p:nvSpPr>
            <p:spPr>
              <a:xfrm>
                <a:off x="3694350" y="4794530"/>
                <a:ext cx="93784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i="1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CH" sz="8000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2851D9-C446-48B0-8DA2-96AF6D36D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350" y="4794530"/>
                <a:ext cx="937847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D9706BD-C064-4B16-863D-711521158EEB}"/>
              </a:ext>
            </a:extLst>
          </p:cNvPr>
          <p:cNvSpPr txBox="1"/>
          <p:nvPr/>
        </p:nvSpPr>
        <p:spPr>
          <a:xfrm>
            <a:off x="7635497" y="4794531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=</a:t>
            </a:r>
            <a:endParaRPr lang="en-CH" sz="8000" dirty="0"/>
          </a:p>
        </p:txBody>
      </p:sp>
      <p:pic>
        <p:nvPicPr>
          <p:cNvPr id="16" name="Content Placeholder 6" descr="A picture containing star&#10;&#10;Description automatically generated">
            <a:extLst>
              <a:ext uri="{FF2B5EF4-FFF2-40B4-BE49-F238E27FC236}">
                <a16:creationId xmlns:a16="http://schemas.microsoft.com/office/drawing/2014/main" id="{3572848A-26CC-427F-8274-AFEB189F4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043" y="4016740"/>
            <a:ext cx="2911599" cy="2911599"/>
          </a:xfrm>
          <a:prstGeom prst="rect">
            <a:avLst/>
          </a:prstGeom>
        </p:spPr>
      </p:pic>
      <p:pic>
        <p:nvPicPr>
          <p:cNvPr id="17" name="Content Placeholder 4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3FEB22B4-BA1A-45EE-A0A3-2F5F1A6F5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7" y="4038026"/>
            <a:ext cx="2909915" cy="290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60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411E-8185-4795-9340-CC5E2D95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29FAE-07C2-4684-B219-D56461755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8" name="Picture 7" descr="A picture containing object, star, apple, green&#10;&#10;Description automatically generated">
            <a:extLst>
              <a:ext uri="{FF2B5EF4-FFF2-40B4-BE49-F238E27FC236}">
                <a16:creationId xmlns:a16="http://schemas.microsoft.com/office/drawing/2014/main" id="{AA91C506-7D9B-4792-A78D-9503E2450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77" y="1869545"/>
            <a:ext cx="4439818" cy="4439818"/>
          </a:xfrm>
          <a:prstGeom prst="rect">
            <a:avLst/>
          </a:prstGeom>
        </p:spPr>
      </p:pic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5B7FBCBB-4F7A-4C23-B453-2704CE5E6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95" y="1869545"/>
            <a:ext cx="4439818" cy="4439818"/>
          </a:xfrm>
          <a:prstGeom prst="rect">
            <a:avLst/>
          </a:prstGeom>
        </p:spPr>
      </p:pic>
      <p:pic>
        <p:nvPicPr>
          <p:cNvPr id="12" name="Picture 11" descr="A picture containing object, star, apple, green&#10;&#10;Description automatically generated">
            <a:extLst>
              <a:ext uri="{FF2B5EF4-FFF2-40B4-BE49-F238E27FC236}">
                <a16:creationId xmlns:a16="http://schemas.microsoft.com/office/drawing/2014/main" id="{7F1051FE-D87A-41F8-9AE3-46BE52560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29" y="1854047"/>
            <a:ext cx="4439818" cy="4439818"/>
          </a:xfrm>
          <a:prstGeom prst="rect">
            <a:avLst/>
          </a:prstGeom>
        </p:spPr>
      </p:pic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B1F63437-7C52-42FC-815F-DA75C51B2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47" y="1854047"/>
            <a:ext cx="4439818" cy="44398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E095F8-B4FA-4272-A915-4C9ACB57BFF1}"/>
              </a:ext>
            </a:extLst>
          </p:cNvPr>
          <p:cNvSpPr txBox="1"/>
          <p:nvPr/>
        </p:nvSpPr>
        <p:spPr>
          <a:xfrm>
            <a:off x="2908881" y="1623214"/>
            <a:ext cx="162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Dirty Image</a:t>
            </a:r>
            <a:endParaRPr lang="en-CH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BB545-DC19-4C35-881C-597586A6E85A}"/>
              </a:ext>
            </a:extLst>
          </p:cNvPr>
          <p:cNvSpPr txBox="1"/>
          <p:nvPr/>
        </p:nvSpPr>
        <p:spPr>
          <a:xfrm>
            <a:off x="7247710" y="1630964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450529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&#10;&#10;Description automatically generated">
            <a:extLst>
              <a:ext uri="{FF2B5EF4-FFF2-40B4-BE49-F238E27FC236}">
                <a16:creationId xmlns:a16="http://schemas.microsoft.com/office/drawing/2014/main" id="{37034F85-DF1E-4577-B709-BCAD30A59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191" y="1904331"/>
            <a:ext cx="4370074" cy="4370074"/>
          </a:xfrm>
          <a:prstGeom prst="rect">
            <a:avLst/>
          </a:prstGeom>
        </p:spPr>
      </p:pic>
      <p:pic>
        <p:nvPicPr>
          <p:cNvPr id="6" name="Picture 5" descr="A star in the background&#10;&#10;Description automatically generated">
            <a:extLst>
              <a:ext uri="{FF2B5EF4-FFF2-40B4-BE49-F238E27FC236}">
                <a16:creationId xmlns:a16="http://schemas.microsoft.com/office/drawing/2014/main" id="{7A1AF7AF-4C3B-47FE-B19C-C5E69444B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18" y="1904331"/>
            <a:ext cx="4370074" cy="43700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6411E-8185-4795-9340-CC5E2D95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E095F8-B4FA-4272-A915-4C9ACB57BFF1}"/>
              </a:ext>
            </a:extLst>
          </p:cNvPr>
          <p:cNvSpPr txBox="1"/>
          <p:nvPr/>
        </p:nvSpPr>
        <p:spPr>
          <a:xfrm>
            <a:off x="2772961" y="1673498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  <a:endParaRPr lang="en-CH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BB545-DC19-4C35-881C-597586A6E85A}"/>
              </a:ext>
            </a:extLst>
          </p:cNvPr>
          <p:cNvSpPr txBox="1"/>
          <p:nvPr/>
        </p:nvSpPr>
        <p:spPr>
          <a:xfrm>
            <a:off x="7089345" y="1690688"/>
            <a:ext cx="2131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Restored Image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424496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1D30-FFD1-4F35-BD46-A5C1097F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7" name="Content Placeholder 6" descr="A close up of a computer&#10;&#10;Description automatically generated">
            <a:extLst>
              <a:ext uri="{FF2B5EF4-FFF2-40B4-BE49-F238E27FC236}">
                <a16:creationId xmlns:a16="http://schemas.microsoft.com/office/drawing/2014/main" id="{8622FCD9-BBD9-4FAC-B626-9ED4C11CB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67" y="0"/>
            <a:ext cx="6842187" cy="684218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F308CA-88DF-4287-B227-59942225E142}"/>
              </a:ext>
            </a:extLst>
          </p:cNvPr>
          <p:cNvSpPr/>
          <p:nvPr/>
        </p:nvSpPr>
        <p:spPr>
          <a:xfrm>
            <a:off x="5334000" y="2461846"/>
            <a:ext cx="466725" cy="509954"/>
          </a:xfrm>
          <a:prstGeom prst="rect">
            <a:avLst/>
          </a:prstGeom>
          <a:noFill/>
          <a:ln w="666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13C250-3129-40A0-91E1-E6744A8190D9}"/>
              </a:ext>
            </a:extLst>
          </p:cNvPr>
          <p:cNvSpPr/>
          <p:nvPr/>
        </p:nvSpPr>
        <p:spPr>
          <a:xfrm>
            <a:off x="7545692" y="2318970"/>
            <a:ext cx="826783" cy="786179"/>
          </a:xfrm>
          <a:prstGeom prst="rect">
            <a:avLst/>
          </a:prstGeom>
          <a:noFill/>
          <a:ln w="666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17876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374A-3B03-4F51-88F5-38333A4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27DB5-78A9-409E-8509-E18205D7C9D6}"/>
              </a:ext>
            </a:extLst>
          </p:cNvPr>
          <p:cNvSpPr txBox="1"/>
          <p:nvPr/>
        </p:nvSpPr>
        <p:spPr>
          <a:xfrm>
            <a:off x="1209879" y="2965584"/>
            <a:ext cx="1569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MS-CLEAN </a:t>
            </a:r>
            <a:endParaRPr lang="en-CH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3C8A2-8CA3-470C-A335-D3358C7C7C66}"/>
              </a:ext>
            </a:extLst>
          </p:cNvPr>
          <p:cNvSpPr txBox="1"/>
          <p:nvPr/>
        </p:nvSpPr>
        <p:spPr>
          <a:xfrm>
            <a:off x="4861154" y="2965584"/>
            <a:ext cx="26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Coordinate Descent</a:t>
            </a:r>
            <a:endParaRPr lang="en-CH" sz="2400" dirty="0"/>
          </a:p>
        </p:txBody>
      </p:sp>
      <p:pic>
        <p:nvPicPr>
          <p:cNvPr id="14" name="Picture 13" descr="A star in the background&#10;&#10;Description automatically generated">
            <a:extLst>
              <a:ext uri="{FF2B5EF4-FFF2-40B4-BE49-F238E27FC236}">
                <a16:creationId xmlns:a16="http://schemas.microsoft.com/office/drawing/2014/main" id="{01DEEC9E-DD2C-4A81-AFDB-0D3F8CE9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776" y="3417708"/>
            <a:ext cx="4018912" cy="3349093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1519B3F1-CC41-499D-9757-D42E35F2C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4" y="3421326"/>
            <a:ext cx="4014570" cy="3345475"/>
          </a:xfrm>
          <a:prstGeom prst="rect">
            <a:avLst/>
          </a:prstGeom>
        </p:spPr>
      </p:pic>
      <p:pic>
        <p:nvPicPr>
          <p:cNvPr id="25" name="Picture 24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B5581A70-9F6A-477A-A2F4-A0F0E551F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9" y="0"/>
            <a:ext cx="3558701" cy="2965584"/>
          </a:xfrm>
          <a:prstGeom prst="rect">
            <a:avLst/>
          </a:prstGeom>
        </p:spPr>
      </p:pic>
      <p:pic>
        <p:nvPicPr>
          <p:cNvPr id="27" name="Picture 26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4346830E-27CC-4D5F-8923-ABC772F5F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84" y="0"/>
            <a:ext cx="3558701" cy="2965584"/>
          </a:xfrm>
          <a:prstGeom prst="rect">
            <a:avLst/>
          </a:prstGeom>
        </p:spPr>
      </p:pic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247FCACE-51DD-43BA-8FD7-0773CDB77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514823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374A-3B03-4F51-88F5-38333A4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27DB5-78A9-409E-8509-E18205D7C9D6}"/>
              </a:ext>
            </a:extLst>
          </p:cNvPr>
          <p:cNvSpPr txBox="1"/>
          <p:nvPr/>
        </p:nvSpPr>
        <p:spPr>
          <a:xfrm>
            <a:off x="1209879" y="2965584"/>
            <a:ext cx="1569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MS-CLEAN </a:t>
            </a:r>
            <a:endParaRPr lang="en-CH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3C8A2-8CA3-470C-A335-D3358C7C7C66}"/>
              </a:ext>
            </a:extLst>
          </p:cNvPr>
          <p:cNvSpPr txBox="1"/>
          <p:nvPr/>
        </p:nvSpPr>
        <p:spPr>
          <a:xfrm>
            <a:off x="4861154" y="2965584"/>
            <a:ext cx="26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Coordinate Descent</a:t>
            </a:r>
            <a:endParaRPr lang="en-CH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3911F3-51E4-4749-9727-6FF7B1F088D0}"/>
              </a:ext>
            </a:extLst>
          </p:cNvPr>
          <p:cNvSpPr txBox="1"/>
          <p:nvPr/>
        </p:nvSpPr>
        <p:spPr>
          <a:xfrm>
            <a:off x="8403985" y="2965584"/>
            <a:ext cx="344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MS-CLEAN Briggs restored</a:t>
            </a:r>
            <a:endParaRPr lang="en-CH" sz="2400" dirty="0"/>
          </a:p>
        </p:txBody>
      </p:sp>
      <p:pic>
        <p:nvPicPr>
          <p:cNvPr id="10" name="Content Placeholder 8" descr="A picture containing screenshot, star, computer&#10;&#10;Description automatically generated">
            <a:extLst>
              <a:ext uri="{FF2B5EF4-FFF2-40B4-BE49-F238E27FC236}">
                <a16:creationId xmlns:a16="http://schemas.microsoft.com/office/drawing/2014/main" id="{77F168A1-1F31-443A-A253-1B043E0B2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66" y="3498531"/>
            <a:ext cx="3824934" cy="3187446"/>
          </a:xfrm>
          <a:prstGeom prst="rect">
            <a:avLst/>
          </a:prstGeom>
        </p:spPr>
      </p:pic>
      <p:pic>
        <p:nvPicPr>
          <p:cNvPr id="14" name="Picture 13" descr="A star in the background&#10;&#10;Description automatically generated">
            <a:extLst>
              <a:ext uri="{FF2B5EF4-FFF2-40B4-BE49-F238E27FC236}">
                <a16:creationId xmlns:a16="http://schemas.microsoft.com/office/drawing/2014/main" id="{01DEEC9E-DD2C-4A81-AFDB-0D3F8CE9C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776" y="3417708"/>
            <a:ext cx="4018912" cy="3349093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1519B3F1-CC41-499D-9757-D42E35F2C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4" y="3421326"/>
            <a:ext cx="4014570" cy="3345475"/>
          </a:xfrm>
          <a:prstGeom prst="rect">
            <a:avLst/>
          </a:prstGeom>
        </p:spPr>
      </p:pic>
      <p:pic>
        <p:nvPicPr>
          <p:cNvPr id="25" name="Picture 24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B5581A70-9F6A-477A-A2F4-A0F0E551FA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9" y="0"/>
            <a:ext cx="3558701" cy="2965584"/>
          </a:xfrm>
          <a:prstGeom prst="rect">
            <a:avLst/>
          </a:prstGeom>
        </p:spPr>
      </p:pic>
      <p:pic>
        <p:nvPicPr>
          <p:cNvPr id="27" name="Picture 26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4346830E-27CC-4D5F-8923-ABC772F5F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84" y="0"/>
            <a:ext cx="3558701" cy="2965584"/>
          </a:xfrm>
          <a:prstGeom prst="rect">
            <a:avLst/>
          </a:prstGeom>
        </p:spPr>
      </p:pic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247FCACE-51DD-43BA-8FD7-0773CDB77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28387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DE36A5E-EB1D-468A-87E9-D311DCFEB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277" y="-1065"/>
            <a:ext cx="3041444" cy="3041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2D9B8-973A-4658-86C4-679A8C59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785BE5-A807-415E-9422-9695B06BC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04" y="3357778"/>
            <a:ext cx="3539591" cy="3539591"/>
          </a:xfr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CA42BA0-DDB5-46E1-8576-8CC6FBB82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9" y="3357778"/>
            <a:ext cx="3539591" cy="3539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A9D65C-84B7-4FE5-A187-EAB29E1625E1}"/>
              </a:ext>
            </a:extLst>
          </p:cNvPr>
          <p:cNvSpPr txBox="1"/>
          <p:nvPr/>
        </p:nvSpPr>
        <p:spPr>
          <a:xfrm>
            <a:off x="1953293" y="3016199"/>
            <a:ext cx="160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MS-CLEAN</a:t>
            </a:r>
            <a:endParaRPr lang="en-CH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DA56E-AA5D-410D-9C75-A1F8B5F01269}"/>
              </a:ext>
            </a:extLst>
          </p:cNvPr>
          <p:cNvSpPr txBox="1"/>
          <p:nvPr/>
        </p:nvSpPr>
        <p:spPr>
          <a:xfrm>
            <a:off x="5111166" y="3016199"/>
            <a:ext cx="271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Coordinate Descent</a:t>
            </a:r>
            <a:endParaRPr lang="en-CH" sz="2400" dirty="0"/>
          </a:p>
        </p:txBody>
      </p:sp>
      <p:pic>
        <p:nvPicPr>
          <p:cNvPr id="8" name="Picture 7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79BECDEA-E8C6-4B8B-8662-E996D17B2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2" y="-25246"/>
            <a:ext cx="3041444" cy="30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57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DE36A5E-EB1D-468A-87E9-D311DCFEB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277" y="-1065"/>
            <a:ext cx="3041444" cy="3041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2D9B8-973A-4658-86C4-679A8C59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785BE5-A807-415E-9422-9695B06BC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04" y="3357778"/>
            <a:ext cx="3539591" cy="3539591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AF4ECDC-E70C-4444-B252-7B3C7347F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780" y="3357778"/>
            <a:ext cx="3539592" cy="353959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CA42BA0-DDB5-46E1-8576-8CC6FBB82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9" y="3357778"/>
            <a:ext cx="3539591" cy="3539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A9D65C-84B7-4FE5-A187-EAB29E1625E1}"/>
              </a:ext>
            </a:extLst>
          </p:cNvPr>
          <p:cNvSpPr txBox="1"/>
          <p:nvPr/>
        </p:nvSpPr>
        <p:spPr>
          <a:xfrm>
            <a:off x="1953293" y="3016199"/>
            <a:ext cx="160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MS-CLEAN</a:t>
            </a:r>
            <a:endParaRPr lang="en-CH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DA56E-AA5D-410D-9C75-A1F8B5F01269}"/>
              </a:ext>
            </a:extLst>
          </p:cNvPr>
          <p:cNvSpPr txBox="1"/>
          <p:nvPr/>
        </p:nvSpPr>
        <p:spPr>
          <a:xfrm>
            <a:off x="5111166" y="3016199"/>
            <a:ext cx="271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Coordinate Descent</a:t>
            </a:r>
            <a:endParaRPr lang="en-CH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D55C6-3452-4AA4-A097-AB85A3165F51}"/>
              </a:ext>
            </a:extLst>
          </p:cNvPr>
          <p:cNvSpPr txBox="1"/>
          <p:nvPr/>
        </p:nvSpPr>
        <p:spPr>
          <a:xfrm>
            <a:off x="8726891" y="3016198"/>
            <a:ext cx="3435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MS-CLEAN Briggs restored</a:t>
            </a:r>
            <a:endParaRPr lang="en-CH" sz="2400" dirty="0"/>
          </a:p>
        </p:txBody>
      </p:sp>
      <p:pic>
        <p:nvPicPr>
          <p:cNvPr id="8" name="Picture 7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79BECDEA-E8C6-4B8B-8662-E996D17B2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2" y="-25246"/>
            <a:ext cx="3041444" cy="30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64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screen shot of a computer&#10;&#10;Description automatically generated">
            <a:extLst>
              <a:ext uri="{FF2B5EF4-FFF2-40B4-BE49-F238E27FC236}">
                <a16:creationId xmlns:a16="http://schemas.microsoft.com/office/drawing/2014/main" id="{2A525CF0-79A1-4A31-A9ED-672660EE5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608" y="1978414"/>
            <a:ext cx="3832225" cy="3832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20EAA-0B6F-46E3-872D-D99F19A7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 problem</a:t>
            </a:r>
            <a:endParaRPr lang="en-CH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E451A7BD-CDDA-40B2-A8D3-60AFB4ABE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17" y="1978414"/>
            <a:ext cx="3832225" cy="3832225"/>
          </a:xfrm>
          <a:prstGeom prst="rect">
            <a:avLst/>
          </a:prstGeom>
        </p:spPr>
      </p:pic>
      <p:pic>
        <p:nvPicPr>
          <p:cNvPr id="9" name="Picture 8" descr="A close up of a mans face&#10;&#10;Description automatically generated">
            <a:extLst>
              <a:ext uri="{FF2B5EF4-FFF2-40B4-BE49-F238E27FC236}">
                <a16:creationId xmlns:a16="http://schemas.microsoft.com/office/drawing/2014/main" id="{BEE95F6C-3625-4228-BBA4-FFE5C37DF6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t="9814" r="9755" b="9653"/>
          <a:stretch/>
        </p:blipFill>
        <p:spPr>
          <a:xfrm>
            <a:off x="659067" y="2158801"/>
            <a:ext cx="3486150" cy="3497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86BAF4-8675-44A0-AAFF-0585DE8ED40D}"/>
              </a:ext>
            </a:extLst>
          </p:cNvPr>
          <p:cNvSpPr txBox="1"/>
          <p:nvPr/>
        </p:nvSpPr>
        <p:spPr>
          <a:xfrm>
            <a:off x="883104" y="1742640"/>
            <a:ext cx="303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Fourier Measurements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41F5F-994F-458B-9E9C-837176866337}"/>
              </a:ext>
            </a:extLst>
          </p:cNvPr>
          <p:cNvSpPr txBox="1"/>
          <p:nvPr/>
        </p:nvSpPr>
        <p:spPr>
          <a:xfrm>
            <a:off x="5287308" y="1742642"/>
            <a:ext cx="162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Dirty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8C707-1FEA-4E8B-9FB5-5D9DA61B1BD8}"/>
              </a:ext>
            </a:extLst>
          </p:cNvPr>
          <p:cNvSpPr txBox="1"/>
          <p:nvPr/>
        </p:nvSpPr>
        <p:spPr>
          <a:xfrm>
            <a:off x="8904143" y="1742641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835FE2D5-7A0D-4B7A-88CC-567A38EE95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89278" y="3858728"/>
            <a:ext cx="154630" cy="3659188"/>
          </a:xfrm>
          <a:prstGeom prst="bentConnector3">
            <a:avLst>
              <a:gd name="adj1" fmla="val 531683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0C528C-E2C3-45C9-B948-BC360C75BA5F}"/>
              </a:ext>
            </a:extLst>
          </p:cNvPr>
          <p:cNvSpPr txBox="1"/>
          <p:nvPr/>
        </p:nvSpPr>
        <p:spPr>
          <a:xfrm>
            <a:off x="2086160" y="5895320"/>
            <a:ext cx="316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Fourier Transform</a:t>
            </a:r>
            <a:endParaRPr lang="en-CH" sz="3200" dirty="0">
              <a:solidFill>
                <a:schemeClr val="accent1"/>
              </a:solidFill>
            </a:endParaRPr>
          </a:p>
        </p:txBody>
      </p:sp>
      <p:cxnSp>
        <p:nvCxnSpPr>
          <p:cNvPr id="25" name="Straight Arrow Connector 13">
            <a:extLst>
              <a:ext uri="{FF2B5EF4-FFF2-40B4-BE49-F238E27FC236}">
                <a16:creationId xmlns:a16="http://schemas.microsoft.com/office/drawing/2014/main" id="{AFC7F280-EAD2-4A31-86B2-18EE76C09766}"/>
              </a:ext>
            </a:extLst>
          </p:cNvPr>
          <p:cNvCxnSpPr>
            <a:cxnSpLocks/>
          </p:cNvCxnSpPr>
          <p:nvPr/>
        </p:nvCxnSpPr>
        <p:spPr>
          <a:xfrm>
            <a:off x="6626477" y="5656009"/>
            <a:ext cx="3098803" cy="154630"/>
          </a:xfrm>
          <a:prstGeom prst="bentConnector4">
            <a:avLst>
              <a:gd name="adj1" fmla="val 1378"/>
              <a:gd name="adj2" fmla="val 531683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5A7768B-9262-483F-BA56-37492E16A0DB}"/>
              </a:ext>
            </a:extLst>
          </p:cNvPr>
          <p:cNvSpPr txBox="1"/>
          <p:nvPr/>
        </p:nvSpPr>
        <p:spPr>
          <a:xfrm>
            <a:off x="6952770" y="5908100"/>
            <a:ext cx="2612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6"/>
                </a:solidFill>
              </a:rPr>
              <a:t>Deconvolution</a:t>
            </a:r>
            <a:endParaRPr lang="en-CH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404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BB3EF-CBAE-44C8-801F-8289C20D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CD VS MS-CLEAN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EB334-CB96-477A-A0CE-1CB068E04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MS-CLEAN: 15’000 iterations</a:t>
            </a:r>
          </a:p>
          <a:p>
            <a:r>
              <a:rPr lang="en-GB" dirty="0"/>
              <a:t>Serial CD: 100’000 iterations</a:t>
            </a:r>
          </a:p>
          <a:p>
            <a:pPr lvl="1"/>
            <a:r>
              <a:rPr lang="en-GB" dirty="0"/>
              <a:t>PSF Approx. speedup: 1.6</a:t>
            </a:r>
          </a:p>
          <a:p>
            <a:pPr lvl="1"/>
            <a:r>
              <a:rPr lang="en-GB" dirty="0"/>
              <a:t>GPU acceleration speedup: 2</a:t>
            </a:r>
          </a:p>
        </p:txBody>
      </p:sp>
    </p:spTree>
    <p:extLst>
      <p:ext uri="{BB962C8B-B14F-4D97-AF65-F5344CB8AC3E}">
        <p14:creationId xmlns:p14="http://schemas.microsoft.com/office/powerpoint/2010/main" val="1656209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0EED-D995-426C-89F0-DCB15190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 deconvolution</a:t>
            </a:r>
            <a:endParaRPr lang="en-CH" dirty="0"/>
          </a:p>
        </p:txBody>
      </p:sp>
      <p:pic>
        <p:nvPicPr>
          <p:cNvPr id="8" name="Content Placeholder 7" descr="A picture containing sitting, star, green, apple&#10;&#10;Description automatically generated">
            <a:extLst>
              <a:ext uri="{FF2B5EF4-FFF2-40B4-BE49-F238E27FC236}">
                <a16:creationId xmlns:a16="http://schemas.microsoft.com/office/drawing/2014/main" id="{632DE3E8-A8A2-4B4F-9110-21325348D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82" y="1826689"/>
            <a:ext cx="4515779" cy="4515779"/>
          </a:xfrm>
        </p:spPr>
      </p:pic>
      <p:pic>
        <p:nvPicPr>
          <p:cNvPr id="4" name="Picture 3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A026BFF0-5B2F-4AD3-9170-CB279629D1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24609" r="24479" b="24609"/>
          <a:stretch/>
        </p:blipFill>
        <p:spPr>
          <a:xfrm>
            <a:off x="6732814" y="1485784"/>
            <a:ext cx="5224236" cy="51975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8D5A45-3727-4499-BDC3-CAC54C605244}"/>
              </a:ext>
            </a:extLst>
          </p:cNvPr>
          <p:cNvSpPr/>
          <p:nvPr/>
        </p:nvSpPr>
        <p:spPr>
          <a:xfrm>
            <a:off x="9239859" y="4659881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F89E2D-388F-43A9-BD2E-375AEB92F974}"/>
              </a:ext>
            </a:extLst>
          </p:cNvPr>
          <p:cNvSpPr/>
          <p:nvPr/>
        </p:nvSpPr>
        <p:spPr>
          <a:xfrm>
            <a:off x="8800936" y="3391034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85935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0EED-D995-426C-89F0-DCB15190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Estimated Separability Over-approximation (ESO)</a:t>
            </a:r>
            <a:endParaRPr lang="en-CH" dirty="0"/>
          </a:p>
        </p:txBody>
      </p:sp>
      <p:pic>
        <p:nvPicPr>
          <p:cNvPr id="4" name="Picture 3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A026BFF0-5B2F-4AD3-9170-CB279629D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24609" r="24479" b="24609"/>
          <a:stretch/>
        </p:blipFill>
        <p:spPr>
          <a:xfrm>
            <a:off x="6732814" y="1485784"/>
            <a:ext cx="5224236" cy="51975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8D5A45-3727-4499-BDC3-CAC54C605244}"/>
              </a:ext>
            </a:extLst>
          </p:cNvPr>
          <p:cNvSpPr/>
          <p:nvPr/>
        </p:nvSpPr>
        <p:spPr>
          <a:xfrm>
            <a:off x="9239859" y="4659881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F89E2D-388F-43A9-BD2E-375AEB92F974}"/>
              </a:ext>
            </a:extLst>
          </p:cNvPr>
          <p:cNvSpPr/>
          <p:nvPr/>
        </p:nvSpPr>
        <p:spPr>
          <a:xfrm>
            <a:off x="8800936" y="3391034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0D6868-6BCF-42B9-A5B3-8B4F0BA9E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AD14D4BD-6A82-41DB-AD24-0FA1DC988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0539"/>
            <a:ext cx="5646011" cy="1456248"/>
          </a:xfrm>
          <a:prstGeom prst="rect">
            <a:avLst/>
          </a:prstGeom>
        </p:spPr>
      </p:pic>
      <p:pic>
        <p:nvPicPr>
          <p:cNvPr id="10" name="Picture 9" descr="A drawing of a face&#10;&#10;Description automatically generated">
            <a:extLst>
              <a:ext uri="{FF2B5EF4-FFF2-40B4-BE49-F238E27FC236}">
                <a16:creationId xmlns:a16="http://schemas.microsoft.com/office/drawing/2014/main" id="{72E06BBD-D409-4647-8A74-9A063BC3E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92" y="4095683"/>
            <a:ext cx="42386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5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DC70-D821-45BD-90B3-3076F1DE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Selection Strategy</a:t>
            </a:r>
            <a:endParaRPr lang="en-CH" dirty="0"/>
          </a:p>
        </p:txBody>
      </p:sp>
      <p:pic>
        <p:nvPicPr>
          <p:cNvPr id="5" name="Content Placeholder 4" descr="A picture containing star, sky&#10;&#10;Description automatically generated">
            <a:extLst>
              <a:ext uri="{FF2B5EF4-FFF2-40B4-BE49-F238E27FC236}">
                <a16:creationId xmlns:a16="http://schemas.microsoft.com/office/drawing/2014/main" id="{212C7F87-A572-403A-A3B7-95248B9AA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63" y="1781220"/>
            <a:ext cx="3600447" cy="3600447"/>
          </a:xfrm>
        </p:spPr>
      </p:pic>
      <p:pic>
        <p:nvPicPr>
          <p:cNvPr id="7" name="Picture 6" descr="A picture containing computer, laptop, monitor, table&#10;&#10;Description automatically generated">
            <a:extLst>
              <a:ext uri="{FF2B5EF4-FFF2-40B4-BE49-F238E27FC236}">
                <a16:creationId xmlns:a16="http://schemas.microsoft.com/office/drawing/2014/main" id="{241A1940-89D3-48B4-8C40-954119F3F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64" y="1783369"/>
            <a:ext cx="3600447" cy="36004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42C66D-C60B-4AD9-B9ED-3BFA0B449DC4}"/>
              </a:ext>
            </a:extLst>
          </p:cNvPr>
          <p:cNvSpPr txBox="1"/>
          <p:nvPr/>
        </p:nvSpPr>
        <p:spPr>
          <a:xfrm>
            <a:off x="2295670" y="5878713"/>
            <a:ext cx="3092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Random Pixel Selection</a:t>
            </a:r>
            <a:endParaRPr lang="en-CH" sz="2400" dirty="0"/>
          </a:p>
        </p:txBody>
      </p:sp>
      <p:pic>
        <p:nvPicPr>
          <p:cNvPr id="4" name="Picture 3" descr="A picture containing object, star&#10;&#10;Description automatically generated">
            <a:extLst>
              <a:ext uri="{FF2B5EF4-FFF2-40B4-BE49-F238E27FC236}">
                <a16:creationId xmlns:a16="http://schemas.microsoft.com/office/drawing/2014/main" id="{3EE6B119-BD7B-4DD7-A9FC-B157FDF8F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313" y="1781219"/>
            <a:ext cx="3600448" cy="36004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C74827-29EF-4D48-A3E0-3291D3AD96BC}"/>
              </a:ext>
            </a:extLst>
          </p:cNvPr>
          <p:cNvSpPr txBox="1"/>
          <p:nvPr/>
        </p:nvSpPr>
        <p:spPr>
          <a:xfrm>
            <a:off x="1135290" y="5245664"/>
            <a:ext cx="173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8k iterations</a:t>
            </a:r>
            <a:endParaRPr lang="en-CH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27360A-E3DE-4EDB-B99C-B5A082600C5C}"/>
              </a:ext>
            </a:extLst>
          </p:cNvPr>
          <p:cNvSpPr txBox="1"/>
          <p:nvPr/>
        </p:nvSpPr>
        <p:spPr>
          <a:xfrm>
            <a:off x="4696795" y="5241366"/>
            <a:ext cx="189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80k iterations</a:t>
            </a:r>
            <a:endParaRPr lang="en-CH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FE7D96-A6A7-46B1-A027-67BB341FCA5A}"/>
              </a:ext>
            </a:extLst>
          </p:cNvPr>
          <p:cNvSpPr txBox="1"/>
          <p:nvPr/>
        </p:nvSpPr>
        <p:spPr>
          <a:xfrm>
            <a:off x="8870246" y="5222358"/>
            <a:ext cx="189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50k iterations</a:t>
            </a:r>
            <a:endParaRPr lang="en-CH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8DEDE7-51E5-42D7-BF93-38A050376047}"/>
              </a:ext>
            </a:extLst>
          </p:cNvPr>
          <p:cNvSpPr txBox="1"/>
          <p:nvPr/>
        </p:nvSpPr>
        <p:spPr>
          <a:xfrm>
            <a:off x="8054478" y="5878712"/>
            <a:ext cx="3522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Pseudo-Random Selection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2834284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610E-0FCF-42A5-AE9D-8C769CC1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 CD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A120B-324A-4823-9B6D-C8D8D5E15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Pseudo-Random Selection Strategy</a:t>
            </a:r>
          </a:p>
          <a:p>
            <a:r>
              <a:rPr lang="en-GB" dirty="0"/>
              <a:t>Asynchronous implementation</a:t>
            </a:r>
          </a:p>
          <a:p>
            <a:r>
              <a:rPr lang="en-GB" dirty="0"/>
              <a:t>ESO benefits from PSF approximation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34782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EBBBE-BDB7-4A59-849D-B5AA6CF5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Speedup PSF Approximation</a:t>
            </a:r>
            <a:endParaRPr lang="en-CH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1524321-563F-4215-B863-8AF214EF0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80" y="1450181"/>
            <a:ext cx="7564040" cy="5042694"/>
          </a:xfrm>
        </p:spPr>
      </p:pic>
    </p:spTree>
    <p:extLst>
      <p:ext uri="{BB962C8B-B14F-4D97-AF65-F5344CB8AC3E}">
        <p14:creationId xmlns:p14="http://schemas.microsoft.com/office/powerpoint/2010/main" val="2630475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013B-9103-4B7B-9693-E95CDD62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Speedup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FBB08-97B2-45C2-8DF8-9F17EDFB7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Parallel Coordinate Descent: </a:t>
            </a:r>
          </a:p>
          <a:p>
            <a:r>
              <a:rPr lang="en-GB" dirty="0"/>
              <a:t>20x faster than Serial CD</a:t>
            </a:r>
          </a:p>
          <a:p>
            <a:r>
              <a:rPr lang="en-GB" dirty="0"/>
              <a:t>≈3x faster than MS-CLEAN</a:t>
            </a:r>
          </a:p>
          <a:p>
            <a:pPr marL="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871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02DF7-5E70-4E5E-9209-BC5C6239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Scalability</a:t>
            </a:r>
            <a:endParaRPr lang="en-CH" dirty="0"/>
          </a:p>
        </p:txBody>
      </p:sp>
      <p:pic>
        <p:nvPicPr>
          <p:cNvPr id="6" name="Content Placeholder 5" descr="A star in the background&#10;&#10;Description automatically generated">
            <a:extLst>
              <a:ext uri="{FF2B5EF4-FFF2-40B4-BE49-F238E27FC236}">
                <a16:creationId xmlns:a16="http://schemas.microsoft.com/office/drawing/2014/main" id="{D6DFF7C0-25FB-48F2-87DF-D49246AEE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402" y="2678553"/>
            <a:ext cx="2746126" cy="2746126"/>
          </a:xfrm>
        </p:spPr>
      </p:pic>
      <p:pic>
        <p:nvPicPr>
          <p:cNvPr id="8" name="Picture 7" descr="A picture containing photo, black, dark, red&#10;&#10;Description automatically generated">
            <a:extLst>
              <a:ext uri="{FF2B5EF4-FFF2-40B4-BE49-F238E27FC236}">
                <a16:creationId xmlns:a16="http://schemas.microsoft.com/office/drawing/2014/main" id="{143616A9-2C71-4E45-8B9C-801700EF7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1414278"/>
            <a:ext cx="5291455" cy="52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02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6882-9541-4A96-8733-74E7CB4C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077C9-2048-4FE3-8408-84DEA2642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Problem with facets</a:t>
            </a:r>
          </a:p>
          <a:p>
            <a:r>
              <a:rPr lang="en-GB" dirty="0"/>
              <a:t>How much distribution</a:t>
            </a:r>
          </a:p>
          <a:p>
            <a:endParaRPr lang="en-GB" dirty="0"/>
          </a:p>
          <a:p>
            <a:r>
              <a:rPr lang="en-GB" dirty="0"/>
              <a:t>How useful is </a:t>
            </a:r>
            <a:r>
              <a:rPr lang="en-GB" dirty="0" err="1"/>
              <a:t>elasticnet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13053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1869-DAAA-4DA5-ABF3-15618DEA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Scalability</a:t>
            </a:r>
            <a:endParaRPr lang="en-CH" dirty="0"/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0E0C2286-7A8B-4D83-934E-7204C2221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1" y="2070362"/>
            <a:ext cx="3322487" cy="3986984"/>
          </a:xfrm>
        </p:spPr>
      </p:pic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9F225A22-B054-4D0E-8CE9-DE80166C9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313" y="2070362"/>
            <a:ext cx="3322487" cy="3986984"/>
          </a:xfrm>
          <a:prstGeom prst="rect">
            <a:avLst/>
          </a:prstGeom>
        </p:spPr>
      </p:pic>
      <p:pic>
        <p:nvPicPr>
          <p:cNvPr id="9" name="Picture 8" descr="A picture containing photo, phone, man&#10;&#10;Description automatically generated">
            <a:extLst>
              <a:ext uri="{FF2B5EF4-FFF2-40B4-BE49-F238E27FC236}">
                <a16:creationId xmlns:a16="http://schemas.microsoft.com/office/drawing/2014/main" id="{36C8BC5F-195C-4DE7-8663-7247A3678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774" y="2070362"/>
            <a:ext cx="3322487" cy="39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08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screen shot of a computer&#10;&#10;Description automatically generated">
            <a:extLst>
              <a:ext uri="{FF2B5EF4-FFF2-40B4-BE49-F238E27FC236}">
                <a16:creationId xmlns:a16="http://schemas.microsoft.com/office/drawing/2014/main" id="{54271842-91C1-4513-B3AC-B81FCEC09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180" y="2388923"/>
            <a:ext cx="2843111" cy="28431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08C40C-EA8B-4AED-8B0F-07FD7E04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</a:t>
            </a:r>
            <a:endParaRPr lang="en-CH" dirty="0"/>
          </a:p>
        </p:txBody>
      </p:sp>
      <p:pic>
        <p:nvPicPr>
          <p:cNvPr id="16" name="Content Placeholder 15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DE54E793-EF60-4E0A-A4E3-2B2EE3A72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66" y="3918597"/>
            <a:ext cx="2843112" cy="2843112"/>
          </a:xfrm>
        </p:spPr>
      </p:pic>
      <p:cxnSp>
        <p:nvCxnSpPr>
          <p:cNvPr id="6" name="Straight Arrow Connector 7">
            <a:extLst>
              <a:ext uri="{FF2B5EF4-FFF2-40B4-BE49-F238E27FC236}">
                <a16:creationId xmlns:a16="http://schemas.microsoft.com/office/drawing/2014/main" id="{B8102465-F0CB-4F78-B0B3-FDE5080015D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227608" y="2808428"/>
            <a:ext cx="1407723" cy="1159181"/>
          </a:xfrm>
          <a:prstGeom prst="bentConnector3">
            <a:avLst>
              <a:gd name="adj1" fmla="val 50000"/>
            </a:avLst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3E4FCF-F6E5-4067-8754-CE950E4EA264}"/>
              </a:ext>
            </a:extLst>
          </p:cNvPr>
          <p:cNvSpPr txBox="1"/>
          <p:nvPr/>
        </p:nvSpPr>
        <p:spPr>
          <a:xfrm>
            <a:off x="3833828" y="2269819"/>
            <a:ext cx="13937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Dirty </a:t>
            </a:r>
          </a:p>
          <a:p>
            <a:pPr algn="ctr"/>
            <a:r>
              <a:rPr lang="en-GB" sz="3200" dirty="0"/>
              <a:t>Image</a:t>
            </a:r>
            <a:endParaRPr lang="en-CH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D22A3-3305-4AE4-B84D-A36D51EF7A46}"/>
              </a:ext>
            </a:extLst>
          </p:cNvPr>
          <p:cNvSpPr txBox="1"/>
          <p:nvPr/>
        </p:nvSpPr>
        <p:spPr>
          <a:xfrm>
            <a:off x="6635331" y="3429000"/>
            <a:ext cx="1393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Model </a:t>
            </a:r>
          </a:p>
          <a:p>
            <a:pPr algn="ctr"/>
            <a:r>
              <a:rPr lang="en-GB" sz="3200" dirty="0"/>
              <a:t>Image</a:t>
            </a:r>
            <a:endParaRPr lang="en-CH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BFB93-9B61-4567-9909-2ACF0223643F}"/>
              </a:ext>
            </a:extLst>
          </p:cNvPr>
          <p:cNvSpPr txBox="1"/>
          <p:nvPr/>
        </p:nvSpPr>
        <p:spPr>
          <a:xfrm>
            <a:off x="3833827" y="5232034"/>
            <a:ext cx="1393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PSF</a:t>
            </a:r>
            <a:endParaRPr lang="en-CH" sz="3200" dirty="0"/>
          </a:p>
        </p:txBody>
      </p:sp>
      <p:cxnSp>
        <p:nvCxnSpPr>
          <p:cNvPr id="10" name="Straight Arrow Connector 7">
            <a:extLst>
              <a:ext uri="{FF2B5EF4-FFF2-40B4-BE49-F238E27FC236}">
                <a16:creationId xmlns:a16="http://schemas.microsoft.com/office/drawing/2014/main" id="{2F40273B-240C-4D23-AB31-EBBB23BE890D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5227606" y="3967609"/>
            <a:ext cx="1407725" cy="1556813"/>
          </a:xfrm>
          <a:prstGeom prst="bentConnector3">
            <a:avLst>
              <a:gd name="adj1" fmla="val 50000"/>
            </a:avLst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bird&#10;&#10;Description automatically generated">
            <a:extLst>
              <a:ext uri="{FF2B5EF4-FFF2-40B4-BE49-F238E27FC236}">
                <a16:creationId xmlns:a16="http://schemas.microsoft.com/office/drawing/2014/main" id="{60062295-ECD1-499C-8B43-574D7DC3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76" y="1263763"/>
            <a:ext cx="2843111" cy="28431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1C3B99E-C3DA-4244-BABA-0D2F0974E522}"/>
              </a:ext>
            </a:extLst>
          </p:cNvPr>
          <p:cNvSpPr/>
          <p:nvPr/>
        </p:nvSpPr>
        <p:spPr>
          <a:xfrm>
            <a:off x="1087076" y="1263763"/>
            <a:ext cx="9770524" cy="5403737"/>
          </a:xfrm>
          <a:prstGeom prst="rect">
            <a:avLst/>
          </a:prstGeom>
          <a:noFill/>
          <a:ln w="1016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5577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20B26-6776-4452-85FE-52271E36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58B66-F993-468A-B9B1-F9AF8C273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56254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9330-4851-4586-97A5-16612F03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Major/Minor Cycle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19011-5406-4C7F-9384-704C0ECE0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0825"/>
            <a:ext cx="10515600" cy="4351338"/>
          </a:xfrm>
        </p:spPr>
        <p:txBody>
          <a:bodyPr/>
          <a:lstStyle/>
          <a:p>
            <a:endParaRPr lang="en-CH" dirty="0"/>
          </a:p>
        </p:txBody>
      </p:sp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3219BDB2-B80F-4A8D-915D-B3882922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43" y="2494109"/>
            <a:ext cx="1258480" cy="1258480"/>
          </a:xfrm>
          <a:prstGeom prst="rect">
            <a:avLst/>
          </a:prstGeom>
        </p:spPr>
      </p:pic>
      <p:pic>
        <p:nvPicPr>
          <p:cNvPr id="6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id="{8E0350F4-1631-4590-825D-F6EF4B3F6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t="9814" r="9755" b="9653"/>
          <a:stretch/>
        </p:blipFill>
        <p:spPr>
          <a:xfrm flipH="1">
            <a:off x="210757" y="3377799"/>
            <a:ext cx="1144831" cy="114846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C9AB68-397A-428B-885E-6191B6C90C6D}"/>
              </a:ext>
            </a:extLst>
          </p:cNvPr>
          <p:cNvCxnSpPr>
            <a:cxnSpLocks/>
            <a:stCxn id="29" idx="3"/>
            <a:endCxn id="43" idx="1"/>
          </p:cNvCxnSpPr>
          <p:nvPr/>
        </p:nvCxnSpPr>
        <p:spPr>
          <a:xfrm>
            <a:off x="7294851" y="3179219"/>
            <a:ext cx="1601093" cy="902945"/>
          </a:xfrm>
          <a:prstGeom prst="bentConnector3">
            <a:avLst>
              <a:gd name="adj1" fmla="val 44908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B75D9-9123-414A-9208-BD9CCBFEAD66}"/>
              </a:ext>
            </a:extLst>
          </p:cNvPr>
          <p:cNvCxnSpPr>
            <a:cxnSpLocks/>
            <a:stCxn id="64" idx="0"/>
            <a:endCxn id="29" idx="0"/>
          </p:cNvCxnSpPr>
          <p:nvPr/>
        </p:nvCxnSpPr>
        <p:spPr>
          <a:xfrm rot="5400000" flipH="1" flipV="1">
            <a:off x="4947102" y="1611439"/>
            <a:ext cx="720498" cy="3025061"/>
          </a:xfrm>
          <a:prstGeom prst="bentConnector3">
            <a:avLst>
              <a:gd name="adj1" fmla="val 181794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3">
            <a:extLst>
              <a:ext uri="{FF2B5EF4-FFF2-40B4-BE49-F238E27FC236}">
                <a16:creationId xmlns:a16="http://schemas.microsoft.com/office/drawing/2014/main" id="{1281563D-2948-4765-A4CF-CC8A017A02C0}"/>
              </a:ext>
            </a:extLst>
          </p:cNvPr>
          <p:cNvCxnSpPr>
            <a:cxnSpLocks/>
            <a:stCxn id="43" idx="2"/>
            <a:endCxn id="25" idx="2"/>
          </p:cNvCxnSpPr>
          <p:nvPr/>
        </p:nvCxnSpPr>
        <p:spPr>
          <a:xfrm rot="5400000">
            <a:off x="5702564" y="835696"/>
            <a:ext cx="63773" cy="7387704"/>
          </a:xfrm>
          <a:prstGeom prst="bentConnector3">
            <a:avLst>
              <a:gd name="adj1" fmla="val 180021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103D66-C1EE-44E7-932E-2D9F629A3617}"/>
              </a:ext>
            </a:extLst>
          </p:cNvPr>
          <p:cNvSpPr txBox="1"/>
          <p:nvPr/>
        </p:nvSpPr>
        <p:spPr>
          <a:xfrm>
            <a:off x="1139966" y="3484217"/>
            <a:ext cx="18012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Model</a:t>
            </a:r>
          </a:p>
          <a:p>
            <a:pPr algn="ctr"/>
            <a:r>
              <a:rPr lang="en-GB" sz="3200" dirty="0"/>
              <a:t>Fourier C.</a:t>
            </a:r>
            <a:endParaRPr lang="en-CH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BF7A4B-A4FA-4A41-8F0F-AF53996E9793}"/>
              </a:ext>
            </a:extLst>
          </p:cNvPr>
          <p:cNvSpPr txBox="1"/>
          <p:nvPr/>
        </p:nvSpPr>
        <p:spPr>
          <a:xfrm>
            <a:off x="6344912" y="2763720"/>
            <a:ext cx="949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Dirty </a:t>
            </a:r>
          </a:p>
          <a:p>
            <a:pPr algn="ctr"/>
            <a:r>
              <a:rPr lang="en-GB" sz="2400" dirty="0"/>
              <a:t>Image</a:t>
            </a:r>
            <a:endParaRPr lang="en-CH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866658-1A38-40FA-B1B0-BD6D6EE83B2A}"/>
              </a:ext>
            </a:extLst>
          </p:cNvPr>
          <p:cNvSpPr txBox="1"/>
          <p:nvPr/>
        </p:nvSpPr>
        <p:spPr>
          <a:xfrm>
            <a:off x="8895944" y="3666665"/>
            <a:ext cx="106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Model </a:t>
            </a:r>
          </a:p>
          <a:p>
            <a:pPr algn="ctr"/>
            <a:r>
              <a:rPr lang="en-GB" sz="2400" dirty="0"/>
              <a:t>Image</a:t>
            </a:r>
            <a:endParaRPr lang="en-CH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2898B3-D48E-46B8-A45F-EFB0BEDB33A4}"/>
              </a:ext>
            </a:extLst>
          </p:cNvPr>
          <p:cNvSpPr txBox="1"/>
          <p:nvPr/>
        </p:nvSpPr>
        <p:spPr>
          <a:xfrm>
            <a:off x="6507135" y="4350438"/>
            <a:ext cx="625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PSF</a:t>
            </a:r>
            <a:endParaRPr lang="en-CH" sz="2400" dirty="0"/>
          </a:p>
        </p:txBody>
      </p:sp>
      <p:cxnSp>
        <p:nvCxnSpPr>
          <p:cNvPr id="45" name="Straight Arrow Connector 7">
            <a:extLst>
              <a:ext uri="{FF2B5EF4-FFF2-40B4-BE49-F238E27FC236}">
                <a16:creationId xmlns:a16="http://schemas.microsoft.com/office/drawing/2014/main" id="{A82450AE-A9B4-4B6C-A238-F7E3DA0D3F15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 flipV="1">
            <a:off x="7132627" y="4082164"/>
            <a:ext cx="1763317" cy="499107"/>
          </a:xfrm>
          <a:prstGeom prst="bentConnector3">
            <a:avLst>
              <a:gd name="adj1" fmla="val 50001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E95CE36-763D-40E3-9566-1FC9C7370EFC}"/>
              </a:ext>
            </a:extLst>
          </p:cNvPr>
          <p:cNvSpPr txBox="1"/>
          <p:nvPr/>
        </p:nvSpPr>
        <p:spPr>
          <a:xfrm>
            <a:off x="3857699" y="5618965"/>
            <a:ext cx="316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Fourier Transform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96A2EA-472B-4ACE-B373-30FE4918550F}"/>
              </a:ext>
            </a:extLst>
          </p:cNvPr>
          <p:cNvSpPr txBox="1"/>
          <p:nvPr/>
        </p:nvSpPr>
        <p:spPr>
          <a:xfrm>
            <a:off x="2894189" y="3484218"/>
            <a:ext cx="18012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Residual</a:t>
            </a:r>
          </a:p>
          <a:p>
            <a:pPr algn="ctr"/>
            <a:r>
              <a:rPr lang="en-GB" sz="3200" dirty="0"/>
              <a:t>Fourier C.</a:t>
            </a:r>
            <a:endParaRPr lang="en-CH" sz="3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2CD359-9669-4731-AEB5-FB1BE945B624}"/>
              </a:ext>
            </a:extLst>
          </p:cNvPr>
          <p:cNvSpPr txBox="1"/>
          <p:nvPr/>
        </p:nvSpPr>
        <p:spPr>
          <a:xfrm>
            <a:off x="6819881" y="1924296"/>
            <a:ext cx="4801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</a:rPr>
              <a:t>Deconvolution(Minor cycle)</a:t>
            </a:r>
          </a:p>
        </p:txBody>
      </p:sp>
      <p:pic>
        <p:nvPicPr>
          <p:cNvPr id="73" name="Content Placeholder 15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FBC2E107-1ECA-4069-B756-19CF008E6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03" y="3952030"/>
            <a:ext cx="1258480" cy="125848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E23D502-2859-48DE-B100-AEE452AEF4A1}"/>
              </a:ext>
            </a:extLst>
          </p:cNvPr>
          <p:cNvSpPr txBox="1"/>
          <p:nvPr/>
        </p:nvSpPr>
        <p:spPr>
          <a:xfrm>
            <a:off x="3789416" y="1651542"/>
            <a:ext cx="316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Fourier Transform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9601E08-AC0C-4F71-A5BF-6DD46CF8D97A}"/>
              </a:ext>
            </a:extLst>
          </p:cNvPr>
          <p:cNvSpPr/>
          <p:nvPr/>
        </p:nvSpPr>
        <p:spPr>
          <a:xfrm>
            <a:off x="5098974" y="2482276"/>
            <a:ext cx="6154626" cy="2776163"/>
          </a:xfrm>
          <a:prstGeom prst="rect">
            <a:avLst/>
          </a:prstGeom>
          <a:noFill/>
          <a:ln w="1016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87" name="Picture 86" descr="A screen shot of a computer&#10;&#10;Description automatically generated">
            <a:extLst>
              <a:ext uri="{FF2B5EF4-FFF2-40B4-BE49-F238E27FC236}">
                <a16:creationId xmlns:a16="http://schemas.microsoft.com/office/drawing/2014/main" id="{BEEB410A-C96D-48C1-AAEC-52E5A99F5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341" y="3452923"/>
            <a:ext cx="1258480" cy="125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8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02DF7-5E70-4E5E-9209-BC5C6239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PSF Approximation?</a:t>
            </a:r>
            <a:endParaRPr lang="en-CH" dirty="0"/>
          </a:p>
        </p:txBody>
      </p:sp>
      <p:pic>
        <p:nvPicPr>
          <p:cNvPr id="6" name="Content Placeholder 5" descr="A star in the background&#10;&#10;Description automatically generated">
            <a:extLst>
              <a:ext uri="{FF2B5EF4-FFF2-40B4-BE49-F238E27FC236}">
                <a16:creationId xmlns:a16="http://schemas.microsoft.com/office/drawing/2014/main" id="{D6DFF7C0-25FB-48F2-87DF-D49246AEE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402" y="2678553"/>
            <a:ext cx="2746126" cy="2746126"/>
          </a:xfrm>
        </p:spPr>
      </p:pic>
      <p:pic>
        <p:nvPicPr>
          <p:cNvPr id="8" name="Picture 7" descr="A picture containing photo, black, dark, red&#10;&#10;Description automatically generated">
            <a:extLst>
              <a:ext uri="{FF2B5EF4-FFF2-40B4-BE49-F238E27FC236}">
                <a16:creationId xmlns:a16="http://schemas.microsoft.com/office/drawing/2014/main" id="{143616A9-2C71-4E45-8B9C-801700EF7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1414278"/>
            <a:ext cx="5291455" cy="52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63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4096D-E773-4EB8-8051-943E5CCB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 algorithms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47E7D-7839-4954-B118-7F93159C1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Serial Coordinate Descent</a:t>
            </a:r>
          </a:p>
          <a:p>
            <a:pPr lvl="1"/>
            <a:r>
              <a:rPr lang="en-GB" dirty="0"/>
              <a:t>Simple</a:t>
            </a:r>
          </a:p>
          <a:p>
            <a:pPr lvl="1"/>
            <a:r>
              <a:rPr lang="en-GB" dirty="0"/>
              <a:t>Slow</a:t>
            </a:r>
          </a:p>
          <a:p>
            <a:r>
              <a:rPr lang="en-GB" dirty="0"/>
              <a:t>Parallel Coordinate Decent</a:t>
            </a:r>
          </a:p>
          <a:p>
            <a:pPr lvl="1"/>
            <a:r>
              <a:rPr lang="en-GB" dirty="0"/>
              <a:t>Fast</a:t>
            </a:r>
          </a:p>
          <a:p>
            <a:pPr lvl="1"/>
            <a:r>
              <a:rPr lang="en-GB" dirty="0"/>
              <a:t>Easy to distribute</a:t>
            </a:r>
          </a:p>
        </p:txBody>
      </p:sp>
    </p:spTree>
    <p:extLst>
      <p:ext uri="{BB962C8B-B14F-4D97-AF65-F5344CB8AC3E}">
        <p14:creationId xmlns:p14="http://schemas.microsoft.com/office/powerpoint/2010/main" val="3347862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84F2-61AC-46DB-A48D-D8296AC3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deconvolution problem</a:t>
            </a:r>
            <a:endParaRPr lang="en-CH" dirty="0"/>
          </a:p>
        </p:txBody>
      </p:sp>
      <p:pic>
        <p:nvPicPr>
          <p:cNvPr id="5" name="Content Placeholder 4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D3F6345C-0D3F-4B13-9539-27C5EE3A4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4" y="2215352"/>
            <a:ext cx="3657607" cy="3657607"/>
          </a:xfrm>
        </p:spPr>
      </p:pic>
      <p:pic>
        <p:nvPicPr>
          <p:cNvPr id="7" name="Picture 6" descr="A picture containing sitting, star, green, apple&#10;&#10;Description automatically generated">
            <a:extLst>
              <a:ext uri="{FF2B5EF4-FFF2-40B4-BE49-F238E27FC236}">
                <a16:creationId xmlns:a16="http://schemas.microsoft.com/office/drawing/2014/main" id="{ABF30100-31B3-4918-A84D-AF5C923AA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54" y="2215351"/>
            <a:ext cx="3657607" cy="3657607"/>
          </a:xfrm>
          <a:prstGeom prst="rect">
            <a:avLst/>
          </a:prstGeom>
        </p:spPr>
      </p:pic>
      <p:pic>
        <p:nvPicPr>
          <p:cNvPr id="9" name="Picture 8" descr="A star in the background&#10;&#10;Description automatically generated">
            <a:extLst>
              <a:ext uri="{FF2B5EF4-FFF2-40B4-BE49-F238E27FC236}">
                <a16:creationId xmlns:a16="http://schemas.microsoft.com/office/drawing/2014/main" id="{4AFB791B-FB3B-4F97-BAA9-DE6E651BA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474" y="2215350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933C60-E332-4761-84F6-A87CABA2D1E3}"/>
              </a:ext>
            </a:extLst>
          </p:cNvPr>
          <p:cNvSpPr txBox="1"/>
          <p:nvPr/>
        </p:nvSpPr>
        <p:spPr>
          <a:xfrm>
            <a:off x="1695833" y="1984519"/>
            <a:ext cx="162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Dirty Image</a:t>
            </a:r>
            <a:endParaRPr lang="en-CH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A3671-BB25-42B4-A0BF-8383A246F133}"/>
              </a:ext>
            </a:extLst>
          </p:cNvPr>
          <p:cNvSpPr txBox="1"/>
          <p:nvPr/>
        </p:nvSpPr>
        <p:spPr>
          <a:xfrm>
            <a:off x="5711811" y="1910416"/>
            <a:ext cx="625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PSF</a:t>
            </a:r>
            <a:endParaRPr lang="en-CH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1F42-A72E-4979-9487-0EBE2151234F}"/>
              </a:ext>
            </a:extLst>
          </p:cNvPr>
          <p:cNvSpPr txBox="1"/>
          <p:nvPr/>
        </p:nvSpPr>
        <p:spPr>
          <a:xfrm>
            <a:off x="8767171" y="1984519"/>
            <a:ext cx="1829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Model Image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577180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D570-7A8E-4954-B0B4-255259E5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Convex Objective</a:t>
            </a:r>
            <a:endParaRPr lang="en-CH" dirty="0"/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6EB05BA0-D0C9-4F79-AC21-69C765ED3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9281"/>
            <a:ext cx="6915150" cy="96202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08520F-A91D-4C5C-8E59-4F0AA367BA08}"/>
              </a:ext>
            </a:extLst>
          </p:cNvPr>
          <p:cNvSpPr txBox="1"/>
          <p:nvPr/>
        </p:nvSpPr>
        <p:spPr>
          <a:xfrm>
            <a:off x="8496300" y="1934794"/>
            <a:ext cx="299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Deconvolution</a:t>
            </a:r>
            <a:endParaRPr lang="en-CH" sz="3200" dirty="0"/>
          </a:p>
        </p:txBody>
      </p:sp>
    </p:spTree>
    <p:extLst>
      <p:ext uri="{BB962C8B-B14F-4D97-AF65-F5344CB8AC3E}">
        <p14:creationId xmlns:p14="http://schemas.microsoft.com/office/powerpoint/2010/main" val="144884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D570-7A8E-4954-B0B4-255259E5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Convex Objective</a:t>
            </a:r>
            <a:endParaRPr lang="en-CH" dirty="0"/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6EB05BA0-D0C9-4F79-AC21-69C765ED3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9281"/>
            <a:ext cx="6915150" cy="96202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FC2C2C-887C-4F69-B8CB-5A10CCD9EC15}"/>
              </a:ext>
            </a:extLst>
          </p:cNvPr>
          <p:cNvSpPr txBox="1"/>
          <p:nvPr/>
        </p:nvSpPr>
        <p:spPr>
          <a:xfrm>
            <a:off x="8496300" y="3256118"/>
            <a:ext cx="2857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Elastic Net Regularization</a:t>
            </a:r>
            <a:endParaRPr lang="en-CH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8520F-A91D-4C5C-8E59-4F0AA367BA08}"/>
              </a:ext>
            </a:extLst>
          </p:cNvPr>
          <p:cNvSpPr txBox="1"/>
          <p:nvPr/>
        </p:nvSpPr>
        <p:spPr>
          <a:xfrm>
            <a:off x="8496300" y="1934794"/>
            <a:ext cx="299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Deconvolution</a:t>
            </a:r>
            <a:endParaRPr lang="en-CH" sz="3200" dirty="0"/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808A9498-75CB-4094-B3EC-044800CFF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87" y="3118703"/>
            <a:ext cx="5381625" cy="114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135C5-6EC9-4EE5-9437-2428DF82E345}"/>
              </a:ext>
            </a:extLst>
          </p:cNvPr>
          <p:cNvSpPr txBox="1"/>
          <p:nvPr/>
        </p:nvSpPr>
        <p:spPr>
          <a:xfrm>
            <a:off x="1389062" y="4993021"/>
            <a:ext cx="27479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Model image contains stars…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1F261-10D9-4FF6-9619-F5304197CF6E}"/>
              </a:ext>
            </a:extLst>
          </p:cNvPr>
          <p:cNvSpPr txBox="1"/>
          <p:nvPr/>
        </p:nvSpPr>
        <p:spPr>
          <a:xfrm>
            <a:off x="5184775" y="4993021"/>
            <a:ext cx="3292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…But also</a:t>
            </a:r>
          </a:p>
          <a:p>
            <a:pPr algn="ctr"/>
            <a:r>
              <a:rPr lang="en-GB" sz="3200" dirty="0"/>
              <a:t>clouds of gas/dust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F87251-817A-4C10-A51A-DA9C9222983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430963" y="3886201"/>
            <a:ext cx="400050" cy="110682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6BD0F3-5409-4912-8F1E-E7F892D9913F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763044" y="3886201"/>
            <a:ext cx="456406" cy="110682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759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</Words>
  <Application>Microsoft Office PowerPoint</Application>
  <PresentationFormat>Widescreen</PresentationFormat>
  <Paragraphs>105</Paragraphs>
  <Slides>30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Towards distributed image reconstruction for radio interferometers</vt:lpstr>
      <vt:lpstr>Image reconstruction problem</vt:lpstr>
      <vt:lpstr>Deconvolution</vt:lpstr>
      <vt:lpstr>Major/Minor Cycle</vt:lpstr>
      <vt:lpstr>PSF Approximation?</vt:lpstr>
      <vt:lpstr>Deconvolution algorithms</vt:lpstr>
      <vt:lpstr>Example deconvolution problem</vt:lpstr>
      <vt:lpstr>Convex Objective</vt:lpstr>
      <vt:lpstr>Convex Objective</vt:lpstr>
      <vt:lpstr> Serial Coordinate Descent</vt:lpstr>
      <vt:lpstr>Serial Coordinate Descent</vt:lpstr>
      <vt:lpstr>Serial CD with approx. PSF</vt:lpstr>
      <vt:lpstr>CLEAN</vt:lpstr>
      <vt:lpstr>CLEAN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Serial CD VS MS-CLEAN</vt:lpstr>
      <vt:lpstr>Parallel deconvolution</vt:lpstr>
      <vt:lpstr>Estimated Separability Over-approximation (ESO)</vt:lpstr>
      <vt:lpstr>Random Selection Strategy</vt:lpstr>
      <vt:lpstr>Parallel CD</vt:lpstr>
      <vt:lpstr>Speedup PSF Approximation</vt:lpstr>
      <vt:lpstr>Speedup</vt:lpstr>
      <vt:lpstr>Scalability</vt:lpstr>
      <vt:lpstr>Conclusion</vt:lpstr>
      <vt:lpstr>Scalability</vt:lpstr>
      <vt:lpstr>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distributed image reconstruction</dc:title>
  <dc:creator>Schwammberger Jonas</dc:creator>
  <cp:lastModifiedBy>Schwammberger Jonas</cp:lastModifiedBy>
  <cp:revision>103</cp:revision>
  <dcterms:created xsi:type="dcterms:W3CDTF">2020-01-10T08:28:45Z</dcterms:created>
  <dcterms:modified xsi:type="dcterms:W3CDTF">2020-02-10T07:32:16Z</dcterms:modified>
</cp:coreProperties>
</file>